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7"/>
  </p:notesMasterIdLst>
  <p:sldIdLst>
    <p:sldId id="256" r:id="rId2"/>
    <p:sldId id="271" r:id="rId3"/>
    <p:sldId id="264" r:id="rId4"/>
    <p:sldId id="275" r:id="rId5"/>
    <p:sldId id="278" r:id="rId6"/>
    <p:sldId id="265" r:id="rId7"/>
    <p:sldId id="261" r:id="rId8"/>
    <p:sldId id="262" r:id="rId9"/>
    <p:sldId id="263" r:id="rId10"/>
    <p:sldId id="267" r:id="rId11"/>
    <p:sldId id="270" r:id="rId12"/>
    <p:sldId id="259" r:id="rId13"/>
    <p:sldId id="268" r:id="rId14"/>
    <p:sldId id="276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1201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2260C1-D690-489A-A3F7-95D698285855}" type="datetimeFigureOut">
              <a:rPr lang="ru-RU" smtClean="0"/>
              <a:pPr/>
              <a:t>29.03.2019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345DD-0319-4D5A-86D0-3A0DA1ED246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9518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345DD-0319-4D5A-86D0-3A0DA1ED246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8781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A6B9A1C4-1CD1-4E67-B74A-A1CBF497A676}" type="datetime1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7BA6EBDC-EE49-4C5F-B23F-958EA82A3BD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48338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FBBB-5581-42B4-94AB-95DEC5977043}" type="datetime1">
              <a:rPr lang="ru-RU" smtClean="0"/>
              <a:pPr/>
              <a:t>29.03.2019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EBDC-EE49-4C5F-B23F-958EA82A3B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563638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FBBB-5581-42B4-94AB-95DEC5977043}" type="datetime1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EBDC-EE49-4C5F-B23F-958EA82A3BD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837691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FBBB-5581-42B4-94AB-95DEC5977043}" type="datetime1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EBDC-EE49-4C5F-B23F-958EA82A3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022813771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FBBB-5581-42B4-94AB-95DEC5977043}" type="datetime1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EBDC-EE49-4C5F-B23F-958EA82A3B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454455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FBBB-5581-42B4-94AB-95DEC5977043}" type="datetime1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EBDC-EE49-4C5F-B23F-958EA82A3BD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1281321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AFBBB-5581-42B4-94AB-95DEC5977043}" type="datetime1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EBDC-EE49-4C5F-B23F-958EA82A3BD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59063427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BE27D-6B61-4064-AC09-59929C5DA466}" type="datetime1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EBDC-EE49-4C5F-B23F-958EA82A3BD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2985931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FFBC9-B47E-4993-B763-C3B876DE90D8}" type="datetime1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EBDC-EE49-4C5F-B23F-958EA82A3BD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73462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64DF-5D61-40DC-A650-2B9BE0E7AEF6}" type="datetime1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EBDC-EE49-4C5F-B23F-958EA82A3B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2078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2429-0904-4E8A-9878-B30899256C59}" type="datetime1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EBDC-EE49-4C5F-B23F-958EA82A3BD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141844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EA3AC-F27F-4E85-9714-79DEBC64DA86}" type="datetime1">
              <a:rPr lang="ru-RU" smtClean="0"/>
              <a:pPr/>
              <a:t>29.03.2019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EBDC-EE49-4C5F-B23F-958EA82A3B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9620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5A277-5C6E-4B28-9993-FDC2DA7DB907}" type="datetime1">
              <a:rPr lang="ru-RU" smtClean="0"/>
              <a:pPr/>
              <a:t>29.03.2019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EBDC-EE49-4C5F-B23F-958EA82A3BD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545190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61D1D-71E1-497D-A379-475344FA7434}" type="datetime1">
              <a:rPr lang="ru-RU" smtClean="0"/>
              <a:pPr/>
              <a:t>29.03.2019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EBDC-EE49-4C5F-B23F-958EA82A3BD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68473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5C09E-7C91-42CA-A693-43CB8670CD4E}" type="datetime1">
              <a:rPr lang="ru-RU" smtClean="0"/>
              <a:pPr/>
              <a:t>29.03.2019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EBDC-EE49-4C5F-B23F-958EA82A3B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9924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5FFDB-AB09-4655-87F5-71124F61C31B}" type="datetime1">
              <a:rPr lang="ru-RU" smtClean="0"/>
              <a:pPr/>
              <a:t>29.03.2019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EBDC-EE49-4C5F-B23F-958EA82A3BD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9185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84787-B188-4A57-9620-34977870556C}" type="datetime1">
              <a:rPr lang="ru-RU" smtClean="0"/>
              <a:pPr/>
              <a:t>29.03.2019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EBDC-EE49-4C5F-B23F-958EA82A3B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33871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43AFBBB-5581-42B4-94AB-95DEC5977043}" type="datetime1">
              <a:rPr lang="ru-RU" smtClean="0"/>
              <a:pPr/>
              <a:t>29.03.2019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BA6EBDC-EE49-4C5F-B23F-958EA82A3B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3463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700808"/>
            <a:ext cx="5544616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r>
              <a:rPr lang="ru-RU" sz="2400" dirty="0" smtClean="0">
                <a:effectLst/>
              </a:rPr>
              <a:t/>
            </a:r>
            <a:br>
              <a:rPr lang="ru-RU" sz="2400" dirty="0" smtClean="0">
                <a:effectLst/>
              </a:rPr>
            </a:br>
            <a:r>
              <a:rPr lang="ru-RU" sz="2400" dirty="0" smtClean="0">
                <a:effectLst/>
              </a:rPr>
              <a:t>Особенности </a:t>
            </a:r>
            <a:r>
              <a:rPr lang="ru-RU" sz="2400" dirty="0">
                <a:effectLst/>
              </a:rPr>
              <a:t>реализации программы профессионального самоопределения школьников в ГБПОУ МО "Колледж "Подмосковье</a:t>
            </a:r>
            <a:r>
              <a:rPr lang="ru-RU" sz="2400" dirty="0" smtClean="0">
                <a:effectLst/>
              </a:rPr>
              <a:t>»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EBDC-EE49-4C5F-B23F-958EA82A3BD3}" type="slidenum">
              <a:rPr lang="ru-RU" sz="1400" b="1" smtClean="0">
                <a:solidFill>
                  <a:schemeClr val="tx1"/>
                </a:solidFill>
              </a:rPr>
              <a:pPr/>
              <a:t>1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12160" y="5679282"/>
            <a:ext cx="2952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Рогулина Марина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Ричардовна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по учебно-методической работе </a:t>
            </a:r>
          </a:p>
        </p:txBody>
      </p:sp>
      <p:pic>
        <p:nvPicPr>
          <p:cNvPr id="5122" name="Picture 2" descr="C:\Users\ZamDirUMR\Desktop\От Елены Сергеевны\IMG_43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787" y="3214461"/>
            <a:ext cx="2088232" cy="2880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94467" y="116632"/>
            <a:ext cx="7848872" cy="2736304"/>
          </a:xfrm>
          <a:prstGeom prst="rect">
            <a:avLst/>
          </a:prstGeom>
        </p:spPr>
        <p:txBody>
          <a:bodyPr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ru-RU" sz="3600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93376" y="332656"/>
            <a:ext cx="7848872" cy="86409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Государственное бюджетное профессиональное образовательное учреждение Московской области «Колледж «Подмосковье»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4016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ZamDirUMR\Desktop\От Елены Сергеевны\IMG_436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9861"/>
          <a:stretch/>
        </p:blipFill>
        <p:spPr bwMode="auto">
          <a:xfrm>
            <a:off x="5148064" y="908720"/>
            <a:ext cx="3353576" cy="22261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9028"/>
            <a:ext cx="7746064" cy="61454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Профессия «Медицинская сестра»</a:t>
            </a:r>
            <a:endParaRPr lang="ru-RU" sz="1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EBDC-EE49-4C5F-B23F-958EA82A3BD3}" type="slidenum">
              <a:rPr lang="ru-RU" sz="1400" b="1" smtClean="0">
                <a:solidFill>
                  <a:schemeClr val="tx1"/>
                </a:solidFill>
              </a:rPr>
              <a:pPr/>
              <a:t>10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ZamDirUMR\Desktop\От Елены Сергеевны\IMG_43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17" y="908720"/>
            <a:ext cx="3276311" cy="22261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ZamDirUMR\Desktop\ДЕТИ\ДЕТИ МЕДИКИ\1NLCNVKMDMI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5597" r="32847" b="-270"/>
          <a:stretch/>
        </p:blipFill>
        <p:spPr bwMode="auto">
          <a:xfrm>
            <a:off x="395536" y="3890091"/>
            <a:ext cx="3528392" cy="23498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204864"/>
            <a:ext cx="3216841" cy="2143723"/>
          </a:xfrm>
          <a:prstGeom prst="rect">
            <a:avLst/>
          </a:prstGeom>
        </p:spPr>
      </p:pic>
      <p:pic>
        <p:nvPicPr>
          <p:cNvPr id="8195" name="Picture 3" descr="C:\Users\ZamDirUMR\Desktop\ДЕТИ\ДЕТИ МЕДИКИ\ftebxN7DqCM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915"/>
          <a:stretch/>
        </p:blipFill>
        <p:spPr bwMode="auto">
          <a:xfrm>
            <a:off x="5148064" y="3949209"/>
            <a:ext cx="3371831" cy="22907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0382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09884"/>
            <a:ext cx="7498080" cy="64807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Профессия «Водитель»</a:t>
            </a:r>
            <a:endParaRPr lang="ru-RU" sz="1800" dirty="0"/>
          </a:p>
        </p:txBody>
      </p:sp>
      <p:pic>
        <p:nvPicPr>
          <p:cNvPr id="4098" name="Picture 2" descr="C:\Users\ZamDirUMR\Desktop\Инспектор ГАИ\IMG_38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7956"/>
            <a:ext cx="3746111" cy="24876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EBDC-EE49-4C5F-B23F-958EA82A3BD3}" type="slidenum">
              <a:rPr lang="ru-RU" sz="1400" b="1" smtClean="0">
                <a:solidFill>
                  <a:schemeClr val="tx1"/>
                </a:solidFill>
              </a:rPr>
              <a:pPr/>
              <a:t>11</a:t>
            </a:fld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099" name="Picture 3" descr="C:\Users\ZamDirUMR\Desktop\Инспектор ГАИ\IMG_37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632" y="1055549"/>
            <a:ext cx="3687932" cy="24490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ZamDirUMR\Desktop\Инспектор ГАИ\IMG_38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88" y="3704464"/>
            <a:ext cx="3818119" cy="25354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ZamDirUMR\Desktop\Инспектор ГАИ\IMG_37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698" y="3675726"/>
            <a:ext cx="3672866" cy="25354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18997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87608"/>
            <a:ext cx="7056784" cy="349054"/>
          </a:xfrm>
        </p:spPr>
        <p:txBody>
          <a:bodyPr>
            <a:noAutofit/>
          </a:bodyPr>
          <a:lstStyle/>
          <a:p>
            <a:pPr algn="ctr"/>
            <a:r>
              <a:rPr lang="ru-RU" sz="1700" b="1" dirty="0" smtClean="0"/>
              <a:t>Младший школьник</a:t>
            </a:r>
            <a:endParaRPr lang="ru-RU" sz="1700" b="1" dirty="0"/>
          </a:p>
        </p:txBody>
      </p:sp>
      <p:pic>
        <p:nvPicPr>
          <p:cNvPr id="2050" name="Picture 2" descr="C:\Users\ZamDirUMR\Desktop\Фото Покраска Школа\DSC_013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425" r="17612"/>
          <a:stretch/>
        </p:blipFill>
        <p:spPr bwMode="auto">
          <a:xfrm>
            <a:off x="597567" y="1011919"/>
            <a:ext cx="3168352" cy="25204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EBDC-EE49-4C5F-B23F-958EA82A3BD3}" type="slidenum">
              <a:rPr lang="ru-RU" sz="1400" b="1" smtClean="0">
                <a:solidFill>
                  <a:schemeClr val="tx1"/>
                </a:solidFill>
              </a:rPr>
              <a:pPr/>
              <a:t>12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2052" name="Picture 4" descr="C:\Users\ZamDirUMR\Desktop\Фото Покраска Школа\DSC_018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792" r="7802"/>
          <a:stretch/>
        </p:blipFill>
        <p:spPr bwMode="auto">
          <a:xfrm>
            <a:off x="573418" y="3805917"/>
            <a:ext cx="3545035" cy="24340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ZamDirUMR\Desktop\Фото детей с мастер-классов\Фото Покраска Школа\DSC_01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84" y="798085"/>
            <a:ext cx="3312368" cy="23814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ZamDirUMR\Desktop\Фото детей с мастер-классов\Фото Покраска Школа\DSC_02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280" y="3954884"/>
            <a:ext cx="3410294" cy="22674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ZamDirUMR\Desktop\Фото Покраска Школа\DSC_023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171" t="8657" r="14840" b="11216"/>
          <a:stretch/>
        </p:blipFill>
        <p:spPr bwMode="auto">
          <a:xfrm>
            <a:off x="2915816" y="2198357"/>
            <a:ext cx="3429100" cy="23128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4028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79"/>
            <a:ext cx="7632848" cy="1203006"/>
          </a:xfrm>
        </p:spPr>
        <p:txBody>
          <a:bodyPr>
            <a:normAutofit fontScale="90000"/>
          </a:bodyPr>
          <a:lstStyle/>
          <a:p>
            <a:r>
              <a:rPr lang="ru-RU" sz="1700" b="1" dirty="0" smtClean="0"/>
              <a:t/>
            </a:r>
            <a:br>
              <a:rPr lang="ru-RU" sz="1700" b="1" dirty="0" smtClean="0"/>
            </a:br>
            <a:r>
              <a:rPr lang="ru-RU" sz="1700" b="1" dirty="0" smtClean="0"/>
              <a:t>Подростковый возраст</a:t>
            </a:r>
            <a:r>
              <a:rPr lang="ru-RU" sz="1700" dirty="0" smtClean="0"/>
              <a:t/>
            </a:r>
            <a:br>
              <a:rPr lang="ru-RU" sz="1700" dirty="0" smtClean="0"/>
            </a:br>
            <a:r>
              <a:rPr lang="ru-RU" sz="1700" dirty="0" smtClean="0"/>
              <a:t>Проект «Путевка в жизнь школьникам Подмосковья – получение профессии вместе с аттестатом»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реализации проекта: освоении начальных профессиональных умений и навыков различных профессий.</a:t>
            </a:r>
            <a:r>
              <a:rPr lang="ru-RU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7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7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833144"/>
            <a:ext cx="7488832" cy="3180031"/>
          </a:xfrm>
        </p:spPr>
        <p:txBody>
          <a:bodyPr>
            <a:normAutofit fontScale="70000" lnSpcReduction="20000"/>
          </a:bodyPr>
          <a:lstStyle/>
          <a:p>
            <a:pPr marL="82296" indent="0">
              <a:spcBef>
                <a:spcPts val="0"/>
              </a:spcBef>
              <a:buNone/>
            </a:pPr>
            <a:r>
              <a:rPr lang="ru-RU" sz="1800" dirty="0" smtClean="0"/>
              <a:t>Обучение ведется по 11 профессиям: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Повар;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Парикмахер;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Слесарь по ремонту автомобилей;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Электромонтер по ремонту электрооборудования;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Швея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Сестра милосердия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Младшая медицинская сестра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Делопроизводитель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Секретарь руководителя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Контролер банка</a:t>
            </a: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 smtClean="0"/>
              <a:t>Маляр</a:t>
            </a:r>
          </a:p>
          <a:p>
            <a:pPr marL="82296" indent="0">
              <a:spcBef>
                <a:spcPts val="0"/>
              </a:spcBef>
              <a:buNone/>
            </a:pPr>
            <a:r>
              <a:rPr lang="ru-RU" sz="1800" dirty="0" smtClean="0"/>
              <a:t>В проекте участвует 259 школьников 17 ОО </a:t>
            </a:r>
            <a:r>
              <a:rPr lang="ru-RU" sz="1800" dirty="0" err="1" smtClean="0"/>
              <a:t>г.о</a:t>
            </a:r>
            <a:r>
              <a:rPr lang="ru-RU" sz="1800" dirty="0" smtClean="0"/>
              <a:t>. Клин, </a:t>
            </a:r>
            <a:r>
              <a:rPr lang="ru-RU" sz="1800" dirty="0" err="1" smtClean="0"/>
              <a:t>г.о</a:t>
            </a:r>
            <a:r>
              <a:rPr lang="ru-RU" sz="1800" dirty="0" smtClean="0"/>
              <a:t>. Лобня и</a:t>
            </a:r>
            <a:r>
              <a:rPr lang="en-US" sz="1800" dirty="0" smtClean="0"/>
              <a:t> </a:t>
            </a:r>
            <a:r>
              <a:rPr lang="ru-RU" sz="1800" dirty="0" err="1" smtClean="0"/>
              <a:t>г.о</a:t>
            </a:r>
            <a:r>
              <a:rPr lang="ru-RU" sz="1800" dirty="0" smtClean="0"/>
              <a:t>. Солнечногорск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EBDC-EE49-4C5F-B23F-958EA82A3BD3}" type="slidenum">
              <a:rPr lang="ru-RU" sz="1400" b="1" smtClean="0">
                <a:solidFill>
                  <a:schemeClr val="tx1"/>
                </a:solidFill>
              </a:rPr>
              <a:pPr/>
              <a:t>13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9218" name="Picture 2" descr="C:\Users\ZamDirUMR\Desktop\Фото\Парикмахер\IMG-20180927-WA000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548"/>
          <a:stretch/>
        </p:blipFill>
        <p:spPr bwMode="auto">
          <a:xfrm>
            <a:off x="788906" y="4941168"/>
            <a:ext cx="1118798" cy="12987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ZamDirUMR\Desktop\Автослесарь\IMG-20181030-WA00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711"/>
          <a:stretch/>
        </p:blipFill>
        <p:spPr bwMode="auto">
          <a:xfrm>
            <a:off x="2278961" y="4941168"/>
            <a:ext cx="1212919" cy="12987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ZamDirUMR\Downloads\20181107_1603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003" t="-1" b="32347"/>
          <a:stretch/>
        </p:blipFill>
        <p:spPr bwMode="auto">
          <a:xfrm rot="5400000">
            <a:off x="3799495" y="5011865"/>
            <a:ext cx="1298766" cy="1152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ZamDirUMR\Desktop\IMG_1808-27-09-18-09-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506" y="4879473"/>
            <a:ext cx="1439280" cy="1336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ZamDirUMR\Downloads\IMG_20181030_1616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594" y="4908662"/>
            <a:ext cx="1080120" cy="13077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1948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3143" y="679689"/>
            <a:ext cx="6798734" cy="353423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Лица пенсионного возраста</a:t>
            </a: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268760"/>
            <a:ext cx="7560840" cy="1368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7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Цель реализации этого направления программы - популяризация профессии, опосредованный профессиональный отбор потенциальных участников для различных конкурсов, позволяет сохранять и поддерживать смысл жизни для людей различного возраста.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EBDC-EE49-4C5F-B23F-958EA82A3BD3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20"/>
            <a:ext cx="2952328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06876"/>
            <a:ext cx="3036676" cy="187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322" y="3901438"/>
            <a:ext cx="3269332" cy="22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4996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764704"/>
            <a:ext cx="7211559" cy="344499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Реализуемая программа позволяет</a:t>
            </a:r>
            <a:r>
              <a:rPr lang="ru-RU" sz="1800" b="1" dirty="0" smtClean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sz="1800" dirty="0">
              <a:ln w="3175" cmpd="sng">
                <a:noFill/>
              </a:ln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популяризировать </a:t>
            </a:r>
            <a:r>
              <a:rPr lang="ru-RU" sz="18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профессии,</a:t>
            </a:r>
          </a:p>
          <a:p>
            <a:pPr marL="0" indent="0">
              <a:buNone/>
            </a:pPr>
            <a:r>
              <a:rPr lang="ru-RU" sz="1800" dirty="0" smtClean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осуществить </a:t>
            </a:r>
            <a:r>
              <a:rPr lang="ru-RU" sz="18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самоопределение обучающихся различных уровней, </a:t>
            </a:r>
          </a:p>
          <a:p>
            <a:pPr marL="0" indent="0">
              <a:buNone/>
            </a:pPr>
            <a:r>
              <a:rPr lang="ru-RU" sz="1800" dirty="0" smtClean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опосредованно </a:t>
            </a:r>
            <a:r>
              <a:rPr lang="ru-RU" sz="18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проводить профессиональный отбор потенциальных участников для различных конкурсов, </a:t>
            </a:r>
          </a:p>
          <a:p>
            <a:pPr marL="0" indent="0">
              <a:buNone/>
            </a:pPr>
            <a:r>
              <a:rPr lang="ru-RU" sz="1800" dirty="0" smtClean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осуществлять </a:t>
            </a:r>
            <a:r>
              <a:rPr lang="ru-RU" sz="18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развитие, поиск и использование технологий обучения мастерами производственного обучения для участников программа различных возрастных групп.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EBDC-EE49-4C5F-B23F-958EA82A3BD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95574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865" y="620688"/>
            <a:ext cx="6798734" cy="713463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Цель программы реализуемой в ГБПОУ МО «Колледж «Подмосковье»</a:t>
            </a: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7800" y="1340768"/>
            <a:ext cx="7776864" cy="1944216"/>
          </a:xfrm>
        </p:spPr>
        <p:txBody>
          <a:bodyPr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ru-RU" sz="1800" b="1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В </a:t>
            </a:r>
            <a:r>
              <a:rPr lang="ru-RU" sz="1800" b="1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ГБПОУ МО «Колледж «Подмосковье» реализуется программа от </a:t>
            </a:r>
            <a:br>
              <a:rPr lang="ru-RU" sz="1800" b="1" dirty="0">
                <a:ln w="3175" cmpd="sng">
                  <a:noFill/>
                </a:ln>
                <a:latin typeface="+mj-lt"/>
                <a:ea typeface="+mj-ea"/>
                <a:cs typeface="+mj-cs"/>
              </a:rPr>
            </a:br>
            <a:r>
              <a:rPr lang="ru-RU" sz="1800" b="1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«От 0 до 100</a:t>
            </a:r>
            <a:r>
              <a:rPr lang="ru-RU" sz="1800" b="1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»</a:t>
            </a:r>
          </a:p>
          <a:p>
            <a:pPr marL="0" indent="0" algn="just">
              <a:spcBef>
                <a:spcPct val="0"/>
              </a:spcBef>
              <a:buNone/>
            </a:pPr>
            <a:r>
              <a:rPr lang="ru-RU" sz="1800" b="1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Цель программы: </a:t>
            </a:r>
            <a:r>
              <a:rPr lang="ru-RU" sz="1800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создание и реализация на базе колледжа программы профессионального самоопределения для непрерывного сопровождения различных возрастных групп (дошкольников, школьников младшего и старшего школьного возраста, пенсионеров)</a:t>
            </a:r>
            <a:r>
              <a:rPr lang="ru-RU" sz="1800" dirty="0" smtClean="0"/>
              <a:t>.</a:t>
            </a:r>
            <a:r>
              <a:rPr lang="ru-RU" sz="1800" b="1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</a:p>
          <a:p>
            <a:pPr marL="0" indent="0" algn="just">
              <a:spcBef>
                <a:spcPct val="0"/>
              </a:spcBef>
              <a:buNone/>
            </a:pPr>
            <a:endParaRPr lang="ru-RU" sz="1800" b="1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EBDC-EE49-4C5F-B23F-958EA82A3BD3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87436" y="3212976"/>
            <a:ext cx="7776864" cy="302695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ct val="0"/>
              </a:spcBef>
              <a:spcAft>
                <a:spcPts val="0"/>
              </a:spcAft>
              <a:buNone/>
            </a:pPr>
            <a:r>
              <a:rPr lang="ru-RU" sz="1700" b="1" dirty="0" smtClean="0">
                <a:ln w="3175" cmpd="sng">
                  <a:noFill/>
                </a:ln>
                <a:latin typeface="+mj-lt"/>
                <a:ea typeface="+mj-ea"/>
                <a:cs typeface="+mj-cs"/>
              </a:rPr>
              <a:t>Нормативно-правовая база: </a:t>
            </a:r>
          </a:p>
          <a:p>
            <a:pPr algn="just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800" dirty="0" smtClean="0"/>
              <a:t> Федеральный </a:t>
            </a:r>
            <a:r>
              <a:rPr lang="ru-RU" sz="1800" dirty="0"/>
              <a:t>закон Российской Федерации от 29. 12. 2012 № 273-ФЗ </a:t>
            </a:r>
            <a:r>
              <a:rPr lang="ru-RU" sz="1800" b="1" i="1" dirty="0"/>
              <a:t>«Об образовании в РФ»</a:t>
            </a:r>
            <a:r>
              <a:rPr lang="ru-RU" sz="1800" dirty="0"/>
              <a:t>;</a:t>
            </a:r>
          </a:p>
          <a:p>
            <a:pPr algn="just"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ru-RU" sz="1800" dirty="0" smtClean="0"/>
              <a:t>Федеральный </a:t>
            </a:r>
            <a:r>
              <a:rPr lang="ru-RU" sz="1800" dirty="0"/>
              <a:t>государственный образовательный стандарт дошкольного образования. Приказ Министерства образования и науки Российской Федерации от 17 октября 2013 г. N 1155</a:t>
            </a:r>
            <a:r>
              <a:rPr lang="ru-RU" sz="1800" dirty="0" smtClean="0"/>
              <a:t>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412017"/>
                </a:solidFill>
              </a:rPr>
              <a:t>ФГОС по уровням </a:t>
            </a:r>
            <a:r>
              <a:rPr lang="ru-RU" sz="1800" dirty="0" smtClean="0">
                <a:solidFill>
                  <a:srgbClr val="412017"/>
                </a:solidFill>
              </a:rPr>
              <a:t>образования;</a:t>
            </a:r>
            <a:endParaRPr lang="ru-RU" sz="1800" dirty="0">
              <a:solidFill>
                <a:srgbClr val="412017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ru-RU" sz="1800" dirty="0">
                <a:solidFill>
                  <a:srgbClr val="412017"/>
                </a:solidFill>
              </a:rPr>
              <a:t>Концепция организационно-педагогического сопровождения профессионального самоопределения обучающихся в условиях непрерывного </a:t>
            </a:r>
            <a:r>
              <a:rPr lang="ru-RU" sz="1800" dirty="0" smtClean="0">
                <a:solidFill>
                  <a:srgbClr val="412017"/>
                </a:solidFill>
              </a:rPr>
              <a:t>образования.</a:t>
            </a:r>
            <a:endParaRPr lang="ru-RU" sz="1800" dirty="0">
              <a:solidFill>
                <a:srgbClr val="412017"/>
              </a:solidFill>
            </a:endParaRPr>
          </a:p>
          <a:p>
            <a:pPr algn="just">
              <a:spcBef>
                <a:spcPct val="0"/>
              </a:spcBef>
              <a:spcAft>
                <a:spcPts val="0"/>
              </a:spcAft>
              <a:buFontTx/>
              <a:buChar char="-"/>
            </a:pPr>
            <a:endParaRPr lang="ru-RU" sz="1400" dirty="0"/>
          </a:p>
          <a:p>
            <a:pPr marL="0" indent="0" algn="just">
              <a:spcBef>
                <a:spcPct val="0"/>
              </a:spcBef>
              <a:spcAft>
                <a:spcPts val="0"/>
              </a:spcAft>
              <a:buNone/>
            </a:pPr>
            <a:endParaRPr lang="ru-RU" sz="1700" dirty="0">
              <a:ln w="3175" cmpd="sng">
                <a:noFill/>
              </a:ln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9499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836712"/>
            <a:ext cx="7602048" cy="63408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Категория Дошкольники 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0156" y="1628800"/>
            <a:ext cx="7992888" cy="4979640"/>
          </a:xfrm>
        </p:spPr>
        <p:txBody>
          <a:bodyPr>
            <a:normAutofit/>
          </a:bodyPr>
          <a:lstStyle/>
          <a:p>
            <a:pPr marL="82296" indent="0" algn="ctr">
              <a:buNone/>
            </a:pPr>
            <a:r>
              <a:rPr lang="ru-RU" sz="1700" b="1" dirty="0" smtClean="0"/>
              <a:t>«Чем разнообразнее представления дошкольника о мире профессий, тем ярче и привлекательнее этот мир для него»</a:t>
            </a:r>
          </a:p>
          <a:p>
            <a:pPr marL="82296" indent="0" algn="ctr">
              <a:buNone/>
            </a:pPr>
            <a:endParaRPr lang="ru-RU" sz="1700" dirty="0" smtClean="0"/>
          </a:p>
          <a:p>
            <a:pPr marL="82296" indent="0" algn="just">
              <a:buNone/>
            </a:pPr>
            <a:r>
              <a:rPr lang="ru-RU" sz="17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Этапы реализации проекта:</a:t>
            </a:r>
          </a:p>
          <a:p>
            <a:pPr marL="368046" algn="just">
              <a:buFontTx/>
              <a:buChar char="-"/>
            </a:pPr>
            <a:r>
              <a:rPr lang="ru-RU" sz="17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проведение мастер-классов в детских садах </a:t>
            </a:r>
            <a:r>
              <a:rPr lang="ru-RU" sz="1700" dirty="0" err="1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Солнечногорского</a:t>
            </a:r>
            <a:r>
              <a:rPr lang="ru-RU" sz="17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района (на примере профессии повара);</a:t>
            </a:r>
          </a:p>
          <a:p>
            <a:pPr marL="368046" algn="just">
              <a:buFontTx/>
              <a:buChar char="-"/>
            </a:pPr>
            <a:r>
              <a:rPr lang="ru-RU" sz="17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проведении конкурса на базе Колледжа (для дошкольников были разработаны сценарии мастер-классов по направлениям поварское дело, парикмахерское искусство);</a:t>
            </a:r>
          </a:p>
          <a:p>
            <a:pPr marL="368046" algn="just">
              <a:buFontTx/>
              <a:buChar char="-"/>
            </a:pPr>
            <a:r>
              <a:rPr lang="ru-RU" sz="17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увеличение количества профессий для проведения мастер-классов (В 2017-2018 гг. мастер-классы проводились по профессиям: повар, парикмахер, медицинская сестра и водитель автомобиля).</a:t>
            </a:r>
          </a:p>
          <a:p>
            <a:pPr marL="368046">
              <a:buFontTx/>
              <a:buChar char="-"/>
            </a:pPr>
            <a:endParaRPr lang="en-US" sz="17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EBDC-EE49-4C5F-B23F-958EA82A3BD3}" type="slidenum">
              <a:rPr lang="ru-RU" sz="1400" b="1" smtClean="0">
                <a:solidFill>
                  <a:schemeClr val="tx1"/>
                </a:solidFill>
              </a:rPr>
              <a:pPr/>
              <a:t>3</a:t>
            </a:fld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048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6753" y="1412776"/>
            <a:ext cx="6798734" cy="353423"/>
          </a:xfrm>
        </p:spPr>
        <p:txBody>
          <a:bodyPr>
            <a:normAutofit/>
          </a:bodyPr>
          <a:lstStyle/>
          <a:p>
            <a:r>
              <a:rPr lang="ru-RU" sz="1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проведения мастер-классов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2462" y="2420888"/>
            <a:ext cx="7067542" cy="3384376"/>
          </a:xfrm>
        </p:spPr>
        <p:txBody>
          <a:bodyPr>
            <a:normAutofit fontScale="55000" lnSpcReduction="20000"/>
          </a:bodyPr>
          <a:lstStyle/>
          <a:p>
            <a:pPr marL="82296" indent="0" algn="just">
              <a:buNone/>
            </a:pPr>
            <a:r>
              <a:rPr lang="ru-RU" sz="31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1. Проведение экскурсии по лабораториям поварского и кондитерского дела и парикмахерской мастерской.</a:t>
            </a:r>
          </a:p>
          <a:p>
            <a:pPr marL="82296" indent="0" algn="just">
              <a:buNone/>
            </a:pPr>
            <a:r>
              <a:rPr lang="ru-RU" sz="31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Деление детей на подгруппы для выполнения практических заданий.</a:t>
            </a:r>
          </a:p>
          <a:p>
            <a:pPr marL="82296" indent="0" algn="just">
              <a:buNone/>
            </a:pPr>
            <a:r>
              <a:rPr lang="ru-RU" sz="31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 Выдача заданий для первоначального самоопределения - первоначальные трудовые пробы: выполнение несложных действий по раскатке теста, лепке из мастики, плетению косичек, измерению температуры и др.</a:t>
            </a:r>
          </a:p>
          <a:p>
            <a:pPr marL="82296" indent="0" algn="just">
              <a:buNone/>
            </a:pPr>
            <a:r>
              <a:rPr lang="ru-RU" sz="31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4. Мастер-классы от профессионалов поваров, парикмахеров.</a:t>
            </a:r>
          </a:p>
          <a:p>
            <a:pPr marL="82296" indent="0" algn="just">
              <a:buNone/>
            </a:pPr>
            <a:r>
              <a:rPr lang="ru-RU" sz="31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5. Проведение анкетирования родителей.</a:t>
            </a:r>
          </a:p>
          <a:p>
            <a:pPr marL="82296" indent="0" algn="just">
              <a:buNone/>
            </a:pPr>
            <a:r>
              <a:rPr lang="ru-RU" sz="3100" dirty="0">
                <a:ln w="3175" cmpd="sng">
                  <a:noFill/>
                </a:ln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6. Проведение анкетирования детей.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EBDC-EE49-4C5F-B23F-958EA82A3BD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0341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EBDC-EE49-4C5F-B23F-958EA82A3BD3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15617" y="1124744"/>
            <a:ext cx="6859984" cy="4290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endParaRPr lang="ru-RU" sz="17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296" indent="450215" algn="just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ru-RU" sz="1700" b="1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Цели реализации программы для категории дошкольники: </a:t>
            </a:r>
          </a:p>
          <a:p>
            <a:pPr indent="450215" algn="ctr">
              <a:spcAft>
                <a:spcPts val="0"/>
              </a:spcAft>
            </a:pPr>
            <a:endParaRPr lang="ru-RU" sz="1600" dirty="0">
              <a:solidFill>
                <a:srgbClr val="412017"/>
              </a:solidFill>
            </a:endParaRPr>
          </a:p>
          <a:p>
            <a:pPr indent="450215" algn="just">
              <a:spcAft>
                <a:spcPts val="0"/>
              </a:spcAft>
            </a:pPr>
            <a:endParaRPr lang="ru-RU" sz="17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7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sz="1700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296" algn="just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ru-RU" sz="170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расширение </a:t>
            </a:r>
            <a:r>
              <a:rPr lang="ru-RU" sz="17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знаний о мире рабочих профессий, формирование интереса к деятельности через:</a:t>
            </a:r>
          </a:p>
          <a:p>
            <a:pPr marL="82296" algn="just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ru-RU" sz="170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 </a:t>
            </a:r>
            <a:r>
              <a:rPr lang="ru-RU" sz="17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знакомство с историей формирования профессии;</a:t>
            </a:r>
          </a:p>
          <a:p>
            <a:pPr marL="82296" algn="just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ru-RU" sz="170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</a:t>
            </a:r>
            <a:r>
              <a:rPr lang="ru-RU" sz="17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знакомство с трудовыми действиями, с результатами труда, с оборудованием, инструментами, необходимыми для работы людям разных профессий. ;</a:t>
            </a:r>
          </a:p>
          <a:p>
            <a:pPr marL="82296" algn="just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ru-RU" sz="170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 </a:t>
            </a:r>
            <a:r>
              <a:rPr lang="ru-RU" sz="17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развитие мышления и творчества;</a:t>
            </a:r>
          </a:p>
          <a:p>
            <a:pPr marL="82296" algn="just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ru-RU" sz="17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пробуждение любознательности и интереса к деятельности;</a:t>
            </a:r>
          </a:p>
          <a:p>
            <a:pPr marL="82296" algn="just" defTabSz="457200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</a:pPr>
            <a:r>
              <a:rPr lang="ru-RU" sz="1700" dirty="0" smtClean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- воспитание </a:t>
            </a:r>
            <a:r>
              <a:rPr lang="ru-RU" sz="1700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осознанного отношения к труду.</a:t>
            </a:r>
          </a:p>
        </p:txBody>
      </p:sp>
    </p:spTree>
    <p:extLst>
      <p:ext uri="{BB962C8B-B14F-4D97-AF65-F5344CB8AC3E}">
        <p14:creationId xmlns="" xmlns:p14="http://schemas.microsoft.com/office/powerpoint/2010/main" val="2358533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530040" cy="51299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Первые шаги реализации проекта</a:t>
            </a: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05088" y="6376534"/>
            <a:ext cx="457200" cy="476250"/>
          </a:xfrm>
        </p:spPr>
        <p:txBody>
          <a:bodyPr/>
          <a:lstStyle/>
          <a:p>
            <a:fld id="{7BA6EBDC-EE49-4C5F-B23F-958EA82A3BD3}" type="slidenum">
              <a:rPr lang="ru-RU" sz="1400" b="1" smtClean="0">
                <a:solidFill>
                  <a:schemeClr val="tx1"/>
                </a:solidFill>
              </a:rPr>
              <a:pPr/>
              <a:t>6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7171" name="Picture 3" descr="C:\Users\ZamDirUMR\Desktop\школа,сад\IMG_185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217" t="20909" r="3217" b="-7702"/>
          <a:stretch/>
        </p:blipFill>
        <p:spPr bwMode="auto">
          <a:xfrm>
            <a:off x="477036" y="4283397"/>
            <a:ext cx="3374884" cy="21699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ZamDirUMR\Desktop\школа,сад\IMG_186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586" r="20164"/>
          <a:stretch/>
        </p:blipFill>
        <p:spPr bwMode="auto">
          <a:xfrm>
            <a:off x="5220072" y="4283397"/>
            <a:ext cx="3279913" cy="1964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ZamDirUMR\Desktop\Фото детей с мастер-классов\школа,сад\IMG_18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64590"/>
            <a:ext cx="3373844" cy="223359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ZamDirUMR\Desktop\Фото детей с мастер-классов\школа,сад\IMG_18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964590"/>
            <a:ext cx="3351921" cy="2087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ZamDirUMR\Desktop\Повар\IMG-20181109-WA0000 (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92896"/>
            <a:ext cx="3240360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5758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48680"/>
            <a:ext cx="7488832" cy="648072"/>
          </a:xfrm>
        </p:spPr>
        <p:txBody>
          <a:bodyPr>
            <a:normAutofit/>
          </a:bodyPr>
          <a:lstStyle/>
          <a:p>
            <a:pPr algn="ctr"/>
            <a:r>
              <a:rPr lang="ru-RU" sz="1700" dirty="0" smtClean="0"/>
              <a:t>Соревнование юных профессионалов на базе «Колледжа «Подмосковье»</a:t>
            </a:r>
            <a:endParaRPr lang="ru-RU" sz="1700" dirty="0"/>
          </a:p>
        </p:txBody>
      </p:sp>
      <p:pic>
        <p:nvPicPr>
          <p:cNvPr id="3074" name="Picture 2" descr="C:\Users\ZamDirUMR\Desktop\ДЕТИ\17796547_1430895266985638_7442944510506282154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837658" cy="41774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EBDC-EE49-4C5F-B23F-958EA82A3BD3}" type="slidenum">
              <a:rPr lang="ru-RU" sz="1400" smtClean="0">
                <a:solidFill>
                  <a:schemeClr val="tx1"/>
                </a:solidFill>
              </a:rPr>
              <a:pPr/>
              <a:t>7</a:t>
            </a:fld>
            <a:endParaRPr lang="ru-RU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998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6841" y="401569"/>
            <a:ext cx="7602048" cy="77809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Профессия «Повар»</a:t>
            </a:r>
            <a:endParaRPr lang="ru-RU" sz="1800" dirty="0"/>
          </a:p>
        </p:txBody>
      </p:sp>
      <p:pic>
        <p:nvPicPr>
          <p:cNvPr id="4098" name="Picture 2" descr="C:\Users\ZamDirUMR\Desktop\ДЕТИ\17626226_1430897736985391_6847863988593206243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79667"/>
            <a:ext cx="3579642" cy="22676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EBDC-EE49-4C5F-B23F-958EA82A3BD3}" type="slidenum">
              <a:rPr lang="ru-RU" sz="1400" b="1" smtClean="0">
                <a:solidFill>
                  <a:schemeClr val="tx1"/>
                </a:solidFill>
              </a:rPr>
              <a:pPr/>
              <a:t>8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4099" name="Picture 3" descr="C:\Users\ZamDirUMR\Desktop\ДЕТИ\17799015_1430903430318155_8517637243631240916_n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560"/>
          <a:stretch/>
        </p:blipFill>
        <p:spPr bwMode="auto">
          <a:xfrm>
            <a:off x="5015734" y="3723128"/>
            <a:ext cx="3371781" cy="23771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ZamDirUMR\Desktop\Инспектор ГАИ\IMG_38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81261"/>
            <a:ext cx="3363305" cy="22334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ZamDirUMR\Desktop\Инспектор ГАИ\IMG_38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13" y="3723127"/>
            <a:ext cx="3579642" cy="23771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1336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0538" y="250416"/>
            <a:ext cx="7674056" cy="77809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Профессия «Парикмахер»</a:t>
            </a:r>
            <a:endParaRPr lang="ru-RU" sz="1800" dirty="0"/>
          </a:p>
        </p:txBody>
      </p:sp>
      <p:pic>
        <p:nvPicPr>
          <p:cNvPr id="5122" name="Picture 2" descr="C:\Users\ZamDirUMR\Desktop\ДЕТИ\IMG_46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07" y="3999999"/>
            <a:ext cx="3429119" cy="21002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6EBDC-EE49-4C5F-B23F-958EA82A3BD3}" type="slidenum">
              <a:rPr lang="ru-RU" sz="1400" b="1" smtClean="0">
                <a:solidFill>
                  <a:schemeClr val="tx1"/>
                </a:solidFill>
              </a:rPr>
              <a:pPr/>
              <a:t>9</a:t>
            </a:fld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5123" name="Picture 3" descr="C:\Users\ZamDirUMR\Desktop\ДЕТИ\IMG_469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9710"/>
          <a:stretch/>
        </p:blipFill>
        <p:spPr bwMode="auto">
          <a:xfrm>
            <a:off x="5220072" y="3656943"/>
            <a:ext cx="3104728" cy="26168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ZamDirUMR\Desktop\От Елены Сергеевны\IMG_43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07" y="1028514"/>
            <a:ext cx="3456384" cy="24666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ZamDirUMR\Desktop\От Елены Сергеевны\IMG_43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208" y="2126965"/>
            <a:ext cx="2221432" cy="2736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ZamDirUMR\Desktop\Фото детей с мастер-классов\ДЕТИ\IMG_466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562" y="1160995"/>
            <a:ext cx="3240360" cy="21602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74781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500</TotalTime>
  <Words>470</Words>
  <Application>Microsoft Office PowerPoint</Application>
  <PresentationFormat>Экран (4:3)</PresentationFormat>
  <Paragraphs>84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Натуральные материалы</vt:lpstr>
      <vt:lpstr>   Особенности реализации программы профессионального самоопределения школьников в ГБПОУ МО "Колледж "Подмосковье» </vt:lpstr>
      <vt:lpstr>Цель программы реализуемой в ГБПОУ МО «Колледж «Подмосковье»</vt:lpstr>
      <vt:lpstr>Категория Дошкольники </vt:lpstr>
      <vt:lpstr>Этапы проведения мастер-классов</vt:lpstr>
      <vt:lpstr>Слайд 5</vt:lpstr>
      <vt:lpstr>Первые шаги реализации проекта</vt:lpstr>
      <vt:lpstr>Соревнование юных профессионалов на базе «Колледжа «Подмосковье»</vt:lpstr>
      <vt:lpstr>Профессия «Повар»</vt:lpstr>
      <vt:lpstr>Профессия «Парикмахер»</vt:lpstr>
      <vt:lpstr>Профессия «Медицинская сестра»</vt:lpstr>
      <vt:lpstr>Профессия «Водитель»</vt:lpstr>
      <vt:lpstr>Младший школьник</vt:lpstr>
      <vt:lpstr> Подростковый возраст Проект «Путевка в жизнь школьникам Подмосковья – получение профессии вместе с аттестатом»  Цель реализации проекта: освоении начальных профессиональных умений и навыков различных профессий. </vt:lpstr>
      <vt:lpstr>Лица пенсионного возраста</vt:lpstr>
      <vt:lpstr>Слайд 15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Лучшие практики профессионального самоопределения</dc:title>
  <dc:creator>RePack by Diakov</dc:creator>
  <cp:lastModifiedBy>desova_se</cp:lastModifiedBy>
  <cp:revision>60</cp:revision>
  <dcterms:created xsi:type="dcterms:W3CDTF">2018-11-09T08:32:39Z</dcterms:created>
  <dcterms:modified xsi:type="dcterms:W3CDTF">2019-03-29T10:57:32Z</dcterms:modified>
</cp:coreProperties>
</file>